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977" r:id="rId5"/>
    <p:sldId id="287"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574" r:id="rId30"/>
    <p:sldId id="569" r:id="rId31"/>
    <p:sldId id="577" r:id="rId32"/>
    <p:sldId id="981" r:id="rId33"/>
    <p:sldId id="579" r:id="rId34"/>
    <p:sldId id="580" r:id="rId35"/>
    <p:sldId id="581" r:id="rId36"/>
    <p:sldId id="582" r:id="rId37"/>
    <p:sldId id="525" r:id="rId38"/>
    <p:sldId id="583" r:id="rId39"/>
    <p:sldId id="561" r:id="rId40"/>
    <p:sldId id="323" r:id="rId41"/>
    <p:sldId id="455" r:id="rId42"/>
    <p:sldId id="689" r:id="rId43"/>
    <p:sldId id="595" r:id="rId44"/>
    <p:sldId id="688" r:id="rId45"/>
    <p:sldId id="398" r:id="rId46"/>
    <p:sldId id="666" r:id="rId47"/>
    <p:sldId id="667" r:id="rId48"/>
    <p:sldId id="307" r:id="rId49"/>
    <p:sldId id="321" r:id="rId50"/>
    <p:sldId id="409" r:id="rId51"/>
    <p:sldId id="410" r:id="rId52"/>
    <p:sldId id="411" r:id="rId53"/>
    <p:sldId id="413" r:id="rId54"/>
    <p:sldId id="412" r:id="rId55"/>
    <p:sldId id="308" r:id="rId56"/>
    <p:sldId id="415" r:id="rId57"/>
    <p:sldId id="419" r:id="rId58"/>
    <p:sldId id="526" r:id="rId59"/>
    <p:sldId id="495" r:id="rId60"/>
    <p:sldId id="418" r:id="rId61"/>
    <p:sldId id="416" r:id="rId62"/>
    <p:sldId id="408" r:id="rId63"/>
    <p:sldId id="417" r:id="rId64"/>
    <p:sldId id="527" r:id="rId65"/>
    <p:sldId id="530" r:id="rId66"/>
    <p:sldId id="528" r:id="rId67"/>
    <p:sldId id="333" r:id="rId68"/>
    <p:sldId id="334" r:id="rId69"/>
    <p:sldId id="335" r:id="rId70"/>
    <p:sldId id="338" r:id="rId71"/>
    <p:sldId id="529" r:id="rId72"/>
    <p:sldId id="349" r:id="rId73"/>
    <p:sldId id="348" r:id="rId74"/>
    <p:sldId id="350" r:id="rId75"/>
    <p:sldId id="351" r:id="rId76"/>
    <p:sldId id="826" r:id="rId77"/>
    <p:sldId id="696" r:id="rId78"/>
    <p:sldId id="697" r:id="rId79"/>
    <p:sldId id="610" r:id="rId80"/>
    <p:sldId id="698" r:id="rId81"/>
    <p:sldId id="634" r:id="rId82"/>
    <p:sldId id="699" r:id="rId83"/>
    <p:sldId id="614" r:id="rId84"/>
    <p:sldId id="703" r:id="rId85"/>
    <p:sldId id="701" r:id="rId86"/>
    <p:sldId id="702" r:id="rId87"/>
    <p:sldId id="646" r:id="rId88"/>
    <p:sldId id="827" r:id="rId89"/>
    <p:sldId id="648" r:id="rId90"/>
    <p:sldId id="828" r:id="rId91"/>
    <p:sldId id="829" r:id="rId92"/>
    <p:sldId id="976" r:id="rId93"/>
    <p:sldId id="982" r:id="rId94"/>
    <p:sldId id="983" r:id="rId95"/>
    <p:sldId id="984" r:id="rId96"/>
    <p:sldId id="985" r:id="rId97"/>
    <p:sldId id="986" r:id="rId98"/>
    <p:sldId id="820" r:id="rId99"/>
    <p:sldId id="988" r:id="rId100"/>
    <p:sldId id="497" r:id="rId101"/>
    <p:sldId id="439" r:id="rId102"/>
    <p:sldId id="830" r:id="rId103"/>
    <p:sldId id="440" r:id="rId104"/>
    <p:sldId id="989" r:id="rId105"/>
    <p:sldId id="832" r:id="rId106"/>
    <p:sldId id="278" r:id="rId107"/>
    <p:sldId id="668" r:id="rId108"/>
    <p:sldId id="372" r:id="rId109"/>
    <p:sldId id="374" r:id="rId110"/>
    <p:sldId id="345" r:id="rId111"/>
    <p:sldId id="768" r:id="rId112"/>
    <p:sldId id="378" r:id="rId113"/>
    <p:sldId id="769" r:id="rId114"/>
    <p:sldId id="771" r:id="rId115"/>
    <p:sldId id="772" r:id="rId116"/>
    <p:sldId id="774" r:id="rId117"/>
    <p:sldId id="775" r:id="rId118"/>
    <p:sldId id="776" r:id="rId119"/>
    <p:sldId id="777" r:id="rId120"/>
    <p:sldId id="778" r:id="rId121"/>
    <p:sldId id="779" r:id="rId122"/>
    <p:sldId id="780" r:id="rId123"/>
    <p:sldId id="781" r:id="rId124"/>
    <p:sldId id="782" r:id="rId125"/>
    <p:sldId id="369" r:id="rId126"/>
    <p:sldId id="783" r:id="rId127"/>
    <p:sldId id="360" r:id="rId128"/>
    <p:sldId id="784" r:id="rId129"/>
    <p:sldId id="770" r:id="rId130"/>
    <p:sldId id="834" r:id="rId131"/>
    <p:sldId id="295" r:id="rId132"/>
    <p:sldId id="371" r:id="rId133"/>
    <p:sldId id="833" r:id="rId134"/>
    <p:sldId id="987"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286" autoAdjust="0"/>
  </p:normalViewPr>
  <p:slideViewPr>
    <p:cSldViewPr snapToGrid="0" snapToObjects="1">
      <p:cViewPr varScale="1">
        <p:scale>
          <a:sx n="120" d="100"/>
          <a:sy n="120" d="100"/>
        </p:scale>
        <p:origin x="260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10/4/25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37</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40</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45</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04/10/2025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04/10/2025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04/10/2025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04/10/2025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04/10/2025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04/10/2025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04/10/2025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7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5.svg"/><Relationship Id="rId9"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8.svg"/></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5.svg"/><Relationship Id="rId9" Type="http://schemas.openxmlformats.org/officeDocument/2006/relationships/image" Target="../media/image61.png"/></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br>
              <a:rPr lang="en-US" sz="5700" dirty="0">
                <a:latin typeface="Chalkboard" panose="03050602040202020205" pitchFamily="66" charset="77"/>
              </a:rPr>
            </a:br>
            <a:br>
              <a:rPr lang="en-US" sz="5700" dirty="0">
                <a:latin typeface="Chalkboard" panose="03050602040202020205" pitchFamily="66" charset="77"/>
              </a:rPr>
            </a:br>
            <a:r>
              <a:rPr lang="en-US" sz="5700" dirty="0">
                <a:latin typeface="Chalkboard" panose="03050602040202020205" pitchFamily="66" charset="77"/>
              </a:rPr>
              <a:t>Practical Messaging</a:t>
            </a:r>
          </a:p>
        </p:txBody>
      </p:sp>
      <p:sp>
        <p:nvSpPr>
          <p:cNvPr id="3" name="Subtitle 2"/>
          <p:cNvSpPr>
            <a:spLocks noGrp="1"/>
          </p:cNvSpPr>
          <p:nvPr>
            <p:ph type="subTitle" idx="1"/>
          </p:nvPr>
        </p:nvSpPr>
        <p:spPr>
          <a:xfrm>
            <a:off x="506080" y="4635671"/>
            <a:ext cx="4257305" cy="1038225"/>
          </a:xfrm>
        </p:spPr>
        <p:txBody>
          <a:bodyPr>
            <a:normAutofit fontScale="92500"/>
          </a:bodyPr>
          <a:lstStyle/>
          <a:p>
            <a:pPr algn="l">
              <a:lnSpc>
                <a:spcPct val="90000"/>
              </a:lnSpc>
            </a:pPr>
            <a:r>
              <a:rPr lang="en-US" sz="2000" dirty="0">
                <a:latin typeface="Chalkboard" panose="03050602040202020205" pitchFamily="66" charset="77"/>
              </a:rPr>
              <a:t>A 101 guide to messaging</a:t>
            </a:r>
          </a:p>
          <a:p>
            <a:pPr algn="l">
              <a:lnSpc>
                <a:spcPct val="90000"/>
              </a:lnSpc>
            </a:pPr>
            <a:r>
              <a:rPr lang="en-US" sz="2000" dirty="0">
                <a:latin typeface="Chalkboard" panose="03050602040202020205" pitchFamily="66" charset="77"/>
              </a:rPr>
              <a:t>Ian Cooper</a:t>
            </a:r>
          </a:p>
          <a:p>
            <a:pPr algn="l">
              <a:lnSpc>
                <a:spcPct val="90000"/>
              </a:lnSpc>
            </a:pPr>
            <a:r>
              <a:rPr lang="en-US" sz="2000" dirty="0">
                <a:latin typeface="Chalkboard" panose="03050602040202020205" pitchFamily="66" charset="77"/>
              </a:rPr>
              <a:t>X, BlueSky and </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589474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36237385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83027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39155096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15933967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125</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129</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134</a:t>
            </a:fld>
            <a:endParaRPr lang="en-US"/>
          </a:p>
        </p:txBody>
      </p:sp>
    </p:spTree>
    <p:extLst>
      <p:ext uri="{BB962C8B-B14F-4D97-AF65-F5344CB8AC3E}">
        <p14:creationId xmlns:p14="http://schemas.microsoft.com/office/powerpoint/2010/main" val="42517629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491317"/>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1843617"/>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151394"/>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1689728"/>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1997505"/>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4855203"/>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260313"/>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140940"/>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081867"/>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253066" y="2087033"/>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89209" y="1824816"/>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508270" y="440319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356513" y="2988733"/>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508270" y="523723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356513" y="3076017"/>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927619" y="3850466"/>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356514" y="3131580"/>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927619" y="3663364"/>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7"/>
        <p:cNvGrpSpPr/>
        <p:nvPr/>
      </p:nvGrpSpPr>
      <p:grpSpPr>
        <a:xfrm>
          <a:off x="0" y="0"/>
          <a:ext cx="0" cy="0"/>
          <a:chOff x="0" y="0"/>
          <a:chExt cx="0" cy="0"/>
        </a:xfrm>
      </p:grpSpPr>
      <p:sp useBgFill="1">
        <p:nvSpPr>
          <p:cNvPr id="415" name="Rectangle 4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7" name="Rectangle 4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Google Shape;408;p81"/>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Enable Agility</a:t>
            </a:r>
          </a:p>
        </p:txBody>
      </p:sp>
      <p:sp>
        <p:nvSpPr>
          <p:cNvPr id="409" name="Google Shape;409;p81"/>
          <p:cNvSpPr txBox="1">
            <a:spLocks noGrp="1"/>
          </p:cNvSpPr>
          <p:nvPr>
            <p:ph type="body" idx="1"/>
          </p:nvPr>
        </p:nvSpPr>
        <p:spPr>
          <a:xfrm>
            <a:off x="5943597" y="498698"/>
            <a:ext cx="2170036" cy="1185353"/>
          </a:xfrm>
          <a:prstGeom prst="rect">
            <a:avLst/>
          </a:prstGeom>
        </p:spPr>
        <p:txBody>
          <a:bodyPr spcFirstLastPara="1" vert="horz" lIns="91440" tIns="45720" rIns="91440" bIns="45720" rtlCol="0" anchor="ctr" anchorCtr="0">
            <a:normAutofit/>
          </a:bodyPr>
          <a:lstStyle/>
          <a:p>
            <a:pPr marL="0" indent="0" defTabSz="914400">
              <a:lnSpc>
                <a:spcPct val="90000"/>
              </a:lnSpc>
              <a:spcBef>
                <a:spcPts val="1000"/>
              </a:spcBef>
            </a:pPr>
            <a:r>
              <a:rPr lang="en-US" sz="1600" u="sng" kern="1200">
                <a:solidFill>
                  <a:schemeClr val="tx1"/>
                </a:solidFill>
                <a:latin typeface="+mn-lt"/>
                <a:ea typeface="+mn-ea"/>
                <a:cs typeface="+mn-cs"/>
                <a:sym typeface="Arial"/>
                <a:hlinkClick r:id="rId3"/>
              </a:rPr>
              <a:t>https://microservices.io/patterns/decomposition/decompose-by-business-capability.html</a:t>
            </a:r>
            <a:endParaRPr lang="en-US" sz="1600" kern="1200">
              <a:solidFill>
                <a:schemeClr val="tx1"/>
              </a:solidFill>
              <a:latin typeface="+mn-lt"/>
              <a:ea typeface="+mn-ea"/>
              <a:cs typeface="+mn-cs"/>
            </a:endParaRPr>
          </a:p>
        </p:txBody>
      </p:sp>
      <p:sp>
        <p:nvSpPr>
          <p:cNvPr id="419" name="Rectangle 4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10" name="Google Shape;410;p81"/>
          <p:cNvPicPr preferRelativeResize="0"/>
          <p:nvPr/>
        </p:nvPicPr>
        <p:blipFill>
          <a:blip r:embed="rId4"/>
          <a:stretch>
            <a:fillRect/>
          </a:stretch>
        </p:blipFill>
        <p:spPr>
          <a:xfrm>
            <a:off x="962792" y="2091095"/>
            <a:ext cx="7221014" cy="4206240"/>
          </a:xfrm>
          <a:prstGeom prst="rect">
            <a:avLst/>
          </a:prstGeom>
          <a:noFill/>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224991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32</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37</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39</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41</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45</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46</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47</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48</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49</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50</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55</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58</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3177694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65</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1504285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3297022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1080144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229232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38648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145655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87173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73</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796372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1011233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76</a:t>
            </a:fld>
            <a:endParaRPr lang="en-US"/>
          </a:p>
        </p:txBody>
      </p:sp>
    </p:spTree>
    <p:extLst>
      <p:ext uri="{BB962C8B-B14F-4D97-AF65-F5344CB8AC3E}">
        <p14:creationId xmlns:p14="http://schemas.microsoft.com/office/powerpoint/2010/main" val="1875012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dirty="0">
                <a:hlinkClick r:id="rId3"/>
              </a:rPr>
              <a:t>https://github.com/iancooper/Practical-Messaging-Sharp</a:t>
            </a:r>
            <a:endParaRPr lang="en-US" sz="1900" dirty="0"/>
          </a:p>
          <a:p>
            <a:pPr marL="0" indent="0">
              <a:buNone/>
            </a:pPr>
            <a:r>
              <a:rPr lang="en-US" sz="1900" dirty="0">
                <a:hlinkClick r:id="rId4"/>
              </a:rPr>
              <a:t>https://github.com/iancooper/Practical-Messaging-Python</a:t>
            </a:r>
            <a:endParaRPr lang="en-US" sz="1900" dirty="0"/>
          </a:p>
          <a:p>
            <a:pPr marL="0" indent="0">
              <a:buNone/>
            </a:pPr>
            <a:r>
              <a:rPr lang="en-US" sz="1900" dirty="0">
                <a:hlinkClick r:id="rId5"/>
              </a:rPr>
              <a:t>https://github.com/iancooper/Practical-Messaging-JavaScript</a:t>
            </a:r>
            <a:endParaRPr lang="en-US" sz="1900" dirty="0"/>
          </a:p>
          <a:p>
            <a:pPr marL="0" indent="0">
              <a:buNone/>
            </a:pPr>
            <a:r>
              <a:rPr lang="en-US" sz="1900" dirty="0">
                <a:hlinkClick r:id="rId6"/>
              </a:rPr>
              <a:t>https://github.com/iancooper/Practical-Messaging-Go</a:t>
            </a:r>
            <a:endParaRPr lang="en-US" sz="1900" dirty="0"/>
          </a:p>
          <a:p>
            <a:pPr marL="0" indent="0">
              <a:buNone/>
            </a:pPr>
            <a:r>
              <a:rPr lang="en-US" sz="1900" dirty="0">
                <a:hlinkClick r:id="rId7"/>
              </a:rPr>
              <a:t>https://github.com/iancooper/Practical-Messaging-Java</a:t>
            </a:r>
            <a:endParaRPr lang="en-US" sz="1900" dirty="0"/>
          </a:p>
          <a:p>
            <a:endParaRPr lang="en-US" sz="1900" dirty="0"/>
          </a:p>
          <a:p>
            <a:endParaRPr lang="en-US" sz="1900" dirty="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Reliable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92</a:t>
            </a:fld>
            <a:endParaRPr lang="en-US"/>
          </a:p>
        </p:txBody>
      </p:sp>
    </p:spTree>
    <p:extLst>
      <p:ext uri="{BB962C8B-B14F-4D97-AF65-F5344CB8AC3E}">
        <p14:creationId xmlns:p14="http://schemas.microsoft.com/office/powerpoint/2010/main" val="1886970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 of a function&#10;&#10;Description automatically generated with medium confidence">
            <a:extLst>
              <a:ext uri="{FF2B5EF4-FFF2-40B4-BE49-F238E27FC236}">
                <a16:creationId xmlns:a16="http://schemas.microsoft.com/office/drawing/2014/main" id="{E0168997-FCE3-CC81-2AF2-DBBC39443AEF}"/>
              </a:ext>
            </a:extLst>
          </p:cNvPr>
          <p:cNvPicPr>
            <a:picLocks noChangeAspect="1"/>
          </p:cNvPicPr>
          <p:nvPr/>
        </p:nvPicPr>
        <p:blipFill>
          <a:blip r:embed="rId2"/>
          <a:stretch>
            <a:fillRect/>
          </a:stretch>
        </p:blipFill>
        <p:spPr>
          <a:xfrm>
            <a:off x="482600" y="781113"/>
            <a:ext cx="8178799" cy="5295772"/>
          </a:xfrm>
          <a:prstGeom prst="rect">
            <a:avLst/>
          </a:prstGeom>
        </p:spPr>
      </p:pic>
      <p:sp>
        <p:nvSpPr>
          <p:cNvPr id="2" name="Slide Number Placeholder 1">
            <a:extLst>
              <a:ext uri="{FF2B5EF4-FFF2-40B4-BE49-F238E27FC236}">
                <a16:creationId xmlns:a16="http://schemas.microsoft.com/office/drawing/2014/main" id="{65841815-DAE9-F5C8-D42E-7A49667C402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3996469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07D0D-0046-6AB7-7061-35D04F0BE495}"/>
              </a:ext>
            </a:extLst>
          </p:cNvPr>
          <p:cNvPicPr>
            <a:picLocks noChangeAspect="1"/>
          </p:cNvPicPr>
          <p:nvPr/>
        </p:nvPicPr>
        <p:blipFill>
          <a:blip r:embed="rId2"/>
          <a:stretch>
            <a:fillRect/>
          </a:stretch>
        </p:blipFill>
        <p:spPr>
          <a:xfrm>
            <a:off x="482600" y="1251394"/>
            <a:ext cx="8178799" cy="4355211"/>
          </a:xfrm>
          <a:prstGeom prst="rect">
            <a:avLst/>
          </a:prstGeom>
        </p:spPr>
      </p:pic>
      <p:sp>
        <p:nvSpPr>
          <p:cNvPr id="2" name="Slide Number Placeholder 1">
            <a:extLst>
              <a:ext uri="{FF2B5EF4-FFF2-40B4-BE49-F238E27FC236}">
                <a16:creationId xmlns:a16="http://schemas.microsoft.com/office/drawing/2014/main" id="{AD04CDBB-3A50-1446-6041-C2201A9F28E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3269453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E3809A-B611-41CC-9B00-AD5A4705D672}"/>
              </a:ext>
            </a:extLst>
          </p:cNvPr>
          <p:cNvPicPr>
            <a:picLocks noChangeAspect="1"/>
          </p:cNvPicPr>
          <p:nvPr/>
        </p:nvPicPr>
        <p:blipFill>
          <a:blip r:embed="rId2"/>
          <a:stretch>
            <a:fillRect/>
          </a:stretch>
        </p:blipFill>
        <p:spPr>
          <a:xfrm>
            <a:off x="482600" y="1660335"/>
            <a:ext cx="8178799" cy="3537328"/>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788687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6F6694E-1F1C-DEB8-3CD9-F495AC95ACCF}"/>
              </a:ext>
            </a:extLst>
          </p:cNvPr>
          <p:cNvPicPr>
            <a:picLocks noChangeAspect="1"/>
          </p:cNvPicPr>
          <p:nvPr/>
        </p:nvPicPr>
        <p:blipFill>
          <a:blip r:embed="rId2"/>
          <a:stretch>
            <a:fillRect/>
          </a:stretch>
        </p:blipFill>
        <p:spPr>
          <a:xfrm>
            <a:off x="634848" y="643466"/>
            <a:ext cx="7874302" cy="5571067"/>
          </a:xfrm>
          <a:prstGeom prst="rect">
            <a:avLst/>
          </a:prstGeom>
        </p:spPr>
      </p:pic>
      <p:sp>
        <p:nvSpPr>
          <p:cNvPr id="2" name="Slide Number Placeholder 1">
            <a:extLst>
              <a:ext uri="{FF2B5EF4-FFF2-40B4-BE49-F238E27FC236}">
                <a16:creationId xmlns:a16="http://schemas.microsoft.com/office/drawing/2014/main" id="{3FFF7F0C-E5D5-5D4B-3A32-6479D4ADF1AE}"/>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96</a:t>
            </a:fld>
            <a:endParaRPr lang="en-US"/>
          </a:p>
        </p:txBody>
      </p:sp>
    </p:spTree>
    <p:extLst>
      <p:ext uri="{BB962C8B-B14F-4D97-AF65-F5344CB8AC3E}">
        <p14:creationId xmlns:p14="http://schemas.microsoft.com/office/powerpoint/2010/main" val="965720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5C01AC3-2986-C3A1-E4B8-7A653D68346A}"/>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D6702ABD-34D5-4D92-40FF-005C4A168411}"/>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97</a:t>
            </a:fld>
            <a:endParaRPr lang="en-US"/>
          </a:p>
        </p:txBody>
      </p:sp>
    </p:spTree>
    <p:extLst>
      <p:ext uri="{BB962C8B-B14F-4D97-AF65-F5344CB8AC3E}">
        <p14:creationId xmlns:p14="http://schemas.microsoft.com/office/powerpoint/2010/main" val="978126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30192</TotalTime>
  <Words>12713</Words>
  <Application>Microsoft Macintosh PowerPoint</Application>
  <PresentationFormat>On-screen Show (4:3)</PresentationFormat>
  <Paragraphs>1361</Paragraphs>
  <Slides>139</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  Practical Messaging</vt:lpstr>
      <vt:lpstr>Who are you?</vt:lpstr>
      <vt:lpstr>PowerPoint Presentation</vt:lpstr>
      <vt:lpstr>Day One Messaging</vt:lpstr>
      <vt:lpstr>PowerPoint Presentation</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Coupling</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651</cp:revision>
  <dcterms:created xsi:type="dcterms:W3CDTF">2012-05-22T19:34:54Z</dcterms:created>
  <dcterms:modified xsi:type="dcterms:W3CDTF">2025-10-04T15:16:17Z</dcterms:modified>
</cp:coreProperties>
</file>